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7" r:id="rId2"/>
    <p:sldId id="263" r:id="rId3"/>
    <p:sldId id="285" r:id="rId4"/>
    <p:sldId id="264" r:id="rId5"/>
    <p:sldId id="265" r:id="rId6"/>
    <p:sldId id="286" r:id="rId7"/>
    <p:sldId id="290" r:id="rId8"/>
    <p:sldId id="287" r:id="rId9"/>
    <p:sldId id="291" r:id="rId10"/>
    <p:sldId id="288" r:id="rId11"/>
    <p:sldId id="292" r:id="rId12"/>
    <p:sldId id="289" r:id="rId13"/>
    <p:sldId id="293" r:id="rId14"/>
    <p:sldId id="294" r:id="rId15"/>
    <p:sldId id="295" r:id="rId16"/>
    <p:sldId id="296" r:id="rId17"/>
    <p:sldId id="284" r:id="rId18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403A"/>
    <a:srgbClr val="F97C3C"/>
    <a:srgbClr val="AC1828"/>
    <a:srgbClr val="50323E"/>
    <a:srgbClr val="FED876"/>
    <a:srgbClr val="222133"/>
    <a:srgbClr val="4D5363"/>
    <a:srgbClr val="1D1F2C"/>
    <a:srgbClr val="11FFFE"/>
    <a:srgbClr val="36A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45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3084" y="156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8B089FE-5646-9CF7-A0CD-D9371092F7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ADF765-FF2C-6672-30DF-4E02B0FCB8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E237D1-EB3E-42ED-8017-A3E0F540A544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3EF68CF-250A-55FC-E1E4-D9C6F5A555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12F9274-313E-B987-AB97-907ACC11A2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93A92-22D6-4927-AF67-7D3B866A4A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93338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E0544-B9E7-47A8-ABD7-B3CFDECA6595}" type="datetimeFigureOut">
              <a:rPr lang="pt-BR" smtClean="0"/>
              <a:t>22/05/2024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A01F6-44E6-448B-9319-3BC869F75E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810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4AC1C-44E3-40F8-8602-2E290BB21BE7}" type="datetime1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5406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AE8C-421E-449E-9956-90E97FD6DDA6}" type="datetime1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52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BA8DD-0579-409D-97A5-132A5AA9583A}" type="datetime1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3176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AFBAE-544D-4014-84BE-A1A2C61F656D}" type="datetime1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8109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4570E-446E-41B3-B9C8-8EC71781419C}" type="datetime1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498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FE44-355C-446E-882C-33D2369385D6}" type="datetime1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0938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AFBA5-8193-40B6-B5D5-EB41E71C3822}" type="datetime1">
              <a:rPr lang="pt-BR" smtClean="0"/>
              <a:t>22/05/2024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575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303EC-474D-4E69-BA20-19A3355DCD2D}" type="datetime1">
              <a:rPr lang="pt-BR" smtClean="0"/>
              <a:t>22/05/2024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468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18F1-C964-406F-A24A-8931A020659D}" type="datetime1">
              <a:rPr lang="pt-BR" smtClean="0"/>
              <a:t>22/05/2024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8948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E059D-B736-469A-8070-2EBB17EACA03}" type="datetime1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0915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C8519-6A7D-42B9-931E-1BF9A8702798}" type="datetime1">
              <a:rPr lang="pt-BR" smtClean="0"/>
              <a:t>22/05/2024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6099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270A7-F965-45F4-A185-18B68E5109E2}" type="datetime1">
              <a:rPr lang="pt-BR" smtClean="0"/>
              <a:t>22/05/2024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920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18.png"/><Relationship Id="rId4" Type="http://schemas.openxmlformats.org/officeDocument/2006/relationships/hyperlink" Target="https://github.com/4ndradeGabriel/dio-project-prompts-to-create-a-eboo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C59D0F3-0831-BB4F-5869-4C89A7608B75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1D1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D1F2C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5066"/>
            <a:ext cx="9601200" cy="960120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0" y="0"/>
            <a:ext cx="9601200" cy="2900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7405FB1-0AFE-DF6D-4838-8755D3F2C988}"/>
              </a:ext>
            </a:extLst>
          </p:cNvPr>
          <p:cNvSpPr txBox="1"/>
          <p:nvPr/>
        </p:nvSpPr>
        <p:spPr>
          <a:xfrm>
            <a:off x="488732" y="273037"/>
            <a:ext cx="8619160" cy="1938992"/>
          </a:xfrm>
          <a:prstGeom prst="rect">
            <a:avLst/>
          </a:prstGeom>
          <a:noFill/>
          <a:effectLst>
            <a:glow rad="1092200">
              <a:srgbClr val="C00000">
                <a:alpha val="28000"/>
              </a:srgbClr>
            </a:glow>
            <a:outerShdw blurRad="50800" dist="50800" dir="5400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effectLst>
                  <a:glow rad="342900">
                    <a:srgbClr val="AC1828"/>
                  </a:glow>
                </a:effectLst>
                <a:latin typeface="Terminator Real NFI" pitchFamily="2" charset="2"/>
              </a:rPr>
              <a:t>Front-</a:t>
            </a:r>
            <a:r>
              <a:rPr lang="pt-BR" sz="6000" dirty="0" err="1">
                <a:solidFill>
                  <a:schemeClr val="bg1"/>
                </a:solidFill>
                <a:effectLst>
                  <a:glow rad="342900">
                    <a:srgbClr val="AC1828"/>
                  </a:glow>
                </a:effectLst>
                <a:latin typeface="Terminator Real NFI" pitchFamily="2" charset="2"/>
              </a:rPr>
              <a:t>end</a:t>
            </a:r>
            <a:r>
              <a:rPr lang="pt-BR" sz="6000" dirty="0">
                <a:solidFill>
                  <a:schemeClr val="bg1"/>
                </a:solidFill>
                <a:effectLst>
                  <a:glow rad="342900">
                    <a:srgbClr val="AC1828"/>
                  </a:glow>
                </a:effectLst>
                <a:latin typeface="Terminator Real NFI" pitchFamily="2" charset="2"/>
              </a:rPr>
              <a:t> Sem Limites</a:t>
            </a:r>
          </a:p>
        </p:txBody>
      </p:sp>
      <p:sp>
        <p:nvSpPr>
          <p:cNvPr id="18" name="fundo_subtitulo">
            <a:extLst>
              <a:ext uri="{FF2B5EF4-FFF2-40B4-BE49-F238E27FC236}">
                <a16:creationId xmlns:a16="http://schemas.microsoft.com/office/drawing/2014/main" id="{CECE1AD7-AD65-2877-B848-F4A38CF96147}"/>
              </a:ext>
            </a:extLst>
          </p:cNvPr>
          <p:cNvSpPr/>
          <p:nvPr/>
        </p:nvSpPr>
        <p:spPr>
          <a:xfrm>
            <a:off x="-4576" y="2277461"/>
            <a:ext cx="9601200" cy="369331"/>
          </a:xfrm>
          <a:prstGeom prst="rect">
            <a:avLst/>
          </a:prstGeom>
          <a:solidFill>
            <a:srgbClr val="AC1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ubtitulo">
            <a:extLst>
              <a:ext uri="{FF2B5EF4-FFF2-40B4-BE49-F238E27FC236}">
                <a16:creationId xmlns:a16="http://schemas.microsoft.com/office/drawing/2014/main" id="{429024B7-8E30-E5DB-74CA-5CCE07B84C5A}"/>
              </a:ext>
            </a:extLst>
          </p:cNvPr>
          <p:cNvSpPr txBox="1"/>
          <p:nvPr/>
        </p:nvSpPr>
        <p:spPr>
          <a:xfrm>
            <a:off x="-4576" y="2277460"/>
            <a:ext cx="9622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  <a:latin typeface="Terminator Real NFI" pitchFamily="2" charset="2"/>
              </a:rPr>
              <a:t>DOMINE O JAVASCRIPT COMO UM EXTERMINADOR</a:t>
            </a:r>
            <a:endParaRPr lang="pt-BR" dirty="0">
              <a:solidFill>
                <a:schemeClr val="bg1"/>
              </a:solidFill>
              <a:latin typeface="Terminator Real NFI" pitchFamily="2" charset="2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39" y="2900855"/>
            <a:ext cx="1432819" cy="1641429"/>
          </a:xfrm>
          <a:prstGeom prst="rect">
            <a:avLst/>
          </a:prstGeom>
        </p:spPr>
      </p:pic>
      <p:sp>
        <p:nvSpPr>
          <p:cNvPr id="21" name="subtitulo">
            <a:extLst>
              <a:ext uri="{FF2B5EF4-FFF2-40B4-BE49-F238E27FC236}">
                <a16:creationId xmlns:a16="http://schemas.microsoft.com/office/drawing/2014/main" id="{429024B7-8E30-E5DB-74CA-5CCE07B84C5A}"/>
              </a:ext>
            </a:extLst>
          </p:cNvPr>
          <p:cNvSpPr txBox="1"/>
          <p:nvPr/>
        </p:nvSpPr>
        <p:spPr>
          <a:xfrm>
            <a:off x="2766213" y="12228727"/>
            <a:ext cx="4080899" cy="376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  <a:latin typeface="Terminator Real NFI" pitchFamily="2" charset="2"/>
              </a:rPr>
              <a:t>Gabriel </a:t>
            </a:r>
            <a:r>
              <a:rPr lang="pt-BR" dirty="0" err="1" smtClean="0">
                <a:solidFill>
                  <a:schemeClr val="bg1"/>
                </a:solidFill>
                <a:latin typeface="Terminator Real NFI" pitchFamily="2" charset="2"/>
              </a:rPr>
              <a:t>andrade</a:t>
            </a:r>
            <a:endParaRPr lang="pt-BR" dirty="0">
              <a:solidFill>
                <a:schemeClr val="bg1"/>
              </a:solidFill>
              <a:latin typeface="Terminator Real NFI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06018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-1" y="0"/>
            <a:ext cx="9601200" cy="12801600"/>
          </a:xfrm>
          <a:prstGeom prst="rect">
            <a:avLst/>
          </a:prstGeom>
          <a:solidFill>
            <a:srgbClr val="4D5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D5363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0400"/>
            <a:ext cx="9601200" cy="9601200"/>
          </a:xfrm>
          <a:prstGeom prst="rect">
            <a:avLst/>
          </a:prstGeom>
        </p:spPr>
      </p:pic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1" y="6007458"/>
            <a:ext cx="960119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Impact" panose="020B0806030902050204" pitchFamily="34" charset="0"/>
              </a:rPr>
              <a:t>Requisições Assíncronas com AJAX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0E49EEBC-3AEF-FA23-4067-E0866590C14C}"/>
              </a:ext>
            </a:extLst>
          </p:cNvPr>
          <p:cNvSpPr txBox="1"/>
          <p:nvPr/>
        </p:nvSpPr>
        <p:spPr>
          <a:xfrm>
            <a:off x="870768" y="2133601"/>
            <a:ext cx="8592561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200" b="1" dirty="0" smtClean="0">
                <a:ln>
                  <a:solidFill>
                    <a:srgbClr val="AC1828"/>
                  </a:solidFill>
                </a:ln>
                <a:solidFill>
                  <a:srgbClr val="AC182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rminator Real NFI" pitchFamily="2" charset="2"/>
              </a:rPr>
              <a:t>04</a:t>
            </a:r>
            <a:endParaRPr lang="pt-BR" sz="28200" b="1" dirty="0">
              <a:ln>
                <a:solidFill>
                  <a:srgbClr val="AC1828"/>
                </a:solidFill>
              </a:ln>
              <a:solidFill>
                <a:srgbClr val="AC182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rminator Real NFI" pitchFamily="2" charset="2"/>
            </a:endParaRPr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A8281A8C-F51B-8070-EE7F-AC4CBC315387}"/>
              </a:ext>
            </a:extLst>
          </p:cNvPr>
          <p:cNvSpPr txBox="1"/>
          <p:nvPr/>
        </p:nvSpPr>
        <p:spPr>
          <a:xfrm>
            <a:off x="870768" y="9340866"/>
            <a:ext cx="78166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Descubra como carregar dados de servidores sem recarregar a página inteira utilizando AJAX. Aprenda a fazer requisições assíncronas para atualizar conteúdos de forma eficiente e </a:t>
            </a:r>
            <a:r>
              <a:rPr lang="pt-BR" sz="2400" dirty="0" smtClean="0">
                <a:solidFill>
                  <a:schemeClr val="bg1"/>
                </a:solidFill>
              </a:rPr>
              <a:t>dinâmica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6768" y="4991434"/>
            <a:ext cx="108000" cy="792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261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822078"/>
            <a:ext cx="78166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/>
              <a:t>JavaScript é amplamente utilizado para fazer requisições assíncronas para servidores web, permitindo a atualização de partes específicas de uma página sem recarregar a página inteira. </a:t>
            </a:r>
            <a:endParaRPr lang="pt-BR" sz="2400" dirty="0" smtClean="0"/>
          </a:p>
          <a:p>
            <a:pPr indent="450000" algn="just"/>
            <a:r>
              <a:rPr lang="pt-BR" sz="2400" dirty="0" smtClean="0"/>
              <a:t>Aqui </a:t>
            </a:r>
            <a:r>
              <a:rPr lang="pt-BR" sz="2400" dirty="0"/>
              <a:t>está um exemplo de como fazer uma requisição AJAX para carregar dados de um servidor: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901403" y="832096"/>
            <a:ext cx="7816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REQUISIÇÕES ASSÍNCRONAS COM AJAX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3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867" y="11116868"/>
            <a:ext cx="808445" cy="926149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32" y="6383488"/>
            <a:ext cx="9006736" cy="4087336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23437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Rodapé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10" name="Espaço Reservado para Número de Slid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326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-1" y="0"/>
            <a:ext cx="9601200" cy="12801600"/>
          </a:xfrm>
          <a:prstGeom prst="rect">
            <a:avLst/>
          </a:prstGeom>
          <a:solidFill>
            <a:srgbClr val="4D5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D5363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0400"/>
            <a:ext cx="9601200" cy="9601200"/>
          </a:xfrm>
          <a:prstGeom prst="rect">
            <a:avLst/>
          </a:prstGeom>
        </p:spPr>
      </p:pic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42334" y="6007458"/>
            <a:ext cx="960119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Impact" panose="020B0806030902050204" pitchFamily="34" charset="0"/>
              </a:rPr>
              <a:t>Frameworks e Bibliotecas JavaScript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0E49EEBC-3AEF-FA23-4067-E0866590C14C}"/>
              </a:ext>
            </a:extLst>
          </p:cNvPr>
          <p:cNvSpPr txBox="1"/>
          <p:nvPr/>
        </p:nvSpPr>
        <p:spPr>
          <a:xfrm>
            <a:off x="603011" y="2133601"/>
            <a:ext cx="8257562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200" b="1" dirty="0" smtClean="0">
                <a:ln>
                  <a:solidFill>
                    <a:srgbClr val="AC1828"/>
                  </a:solidFill>
                </a:ln>
                <a:solidFill>
                  <a:srgbClr val="AC182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rminator Real NFI" pitchFamily="2" charset="2"/>
              </a:rPr>
              <a:t>05</a:t>
            </a:r>
            <a:endParaRPr lang="pt-BR" sz="28200" b="1" dirty="0">
              <a:ln>
                <a:solidFill>
                  <a:srgbClr val="AC1828"/>
                </a:solidFill>
              </a:ln>
              <a:solidFill>
                <a:srgbClr val="AC182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rminator Real NFI" pitchFamily="2" charset="2"/>
            </a:endParaRPr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A8281A8C-F51B-8070-EE7F-AC4CBC315387}"/>
              </a:ext>
            </a:extLst>
          </p:cNvPr>
          <p:cNvSpPr txBox="1"/>
          <p:nvPr/>
        </p:nvSpPr>
        <p:spPr>
          <a:xfrm>
            <a:off x="870768" y="9340866"/>
            <a:ext cx="78166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Conheça os principais frameworks e bibliotecas JavaScript, como </a:t>
            </a:r>
            <a:r>
              <a:rPr lang="pt-BR" sz="2400" dirty="0" err="1">
                <a:solidFill>
                  <a:schemeClr val="bg1"/>
                </a:solidFill>
              </a:rPr>
              <a:t>React</a:t>
            </a:r>
            <a:r>
              <a:rPr lang="pt-BR" sz="2400" dirty="0">
                <a:solidFill>
                  <a:schemeClr val="bg1"/>
                </a:solidFill>
              </a:rPr>
              <a:t>, Vue.js e Angular, que facilitam o desenvolvimento de interfaces complexas. Aprenda a escolher e utilizar essas ferramentas para aumentar a produtividade e a organização do seu </a:t>
            </a:r>
            <a:r>
              <a:rPr lang="pt-BR" sz="2400" dirty="0" smtClean="0">
                <a:solidFill>
                  <a:schemeClr val="bg1"/>
                </a:solidFill>
              </a:rPr>
              <a:t>código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6768" y="4991434"/>
            <a:ext cx="108000" cy="792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668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822078"/>
            <a:ext cx="78166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/>
              <a:t>Frameworks e bibliotecas JavaScript são ferramentas poderosas que simplificam o desenvolvimento de interfaces web dinâmicas e complexas. Elas fornecem uma base estruturada e componentes reutilizáveis, permitindo que os desenvolvedores criem aplicações robustas com menos esforço e mais eficiência. Esses frameworks e bibliotecas ajudam a manter o código organizado e facilitam a manutenção, especialmente em projetos de grande escala.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480849" y="832096"/>
            <a:ext cx="8639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FRAMEWORKS E BIBLIOTECAS JAVASCRIPT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867" y="11116868"/>
            <a:ext cx="808445" cy="926149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23437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256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822078"/>
            <a:ext cx="78166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 err="1"/>
              <a:t>React</a:t>
            </a:r>
            <a:r>
              <a:rPr lang="pt-BR" sz="2400" dirty="0"/>
              <a:t>, desenvolvido pelo </a:t>
            </a:r>
            <a:r>
              <a:rPr lang="pt-BR" sz="2400" dirty="0" err="1"/>
              <a:t>Facebook</a:t>
            </a:r>
            <a:r>
              <a:rPr lang="pt-BR" sz="2400" dirty="0"/>
              <a:t>, é uma biblioteca JavaScript amplamente utilizada para a construção de interfaces de usuário. Ele utiliza um conceito inovador chamado "virtual DOM", que melhora significativamente o desempenho das aplicações ao atualizar apenas os elementos que realmente mudaram. Com </a:t>
            </a:r>
            <a:r>
              <a:rPr lang="pt-BR" sz="2400" dirty="0" err="1"/>
              <a:t>React</a:t>
            </a:r>
            <a:r>
              <a:rPr lang="pt-BR" sz="2400" dirty="0"/>
              <a:t>, os desenvolvedores podem criar componentes encapsulados que gerenciam seu próprio estado e compor interfaces complexas a partir desses blocos de construção simples. A popularidade de </a:t>
            </a:r>
            <a:r>
              <a:rPr lang="pt-BR" sz="2400" dirty="0" err="1"/>
              <a:t>React</a:t>
            </a:r>
            <a:r>
              <a:rPr lang="pt-BR" sz="2400" dirty="0"/>
              <a:t> também se deve à sua flexibilidade e à vasta comunidade que contribui com uma infinidade de bibliotecas e ferramentas complementares.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480849" y="839640"/>
            <a:ext cx="8639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 smtClean="0">
                <a:latin typeface="Impact" panose="020B0806030902050204" pitchFamily="34" charset="0"/>
              </a:rPr>
              <a:t>REACT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867" y="11116868"/>
            <a:ext cx="808445" cy="92614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81" y="7941849"/>
            <a:ext cx="8312105" cy="2910854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23437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298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822078"/>
            <a:ext cx="78166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/>
              <a:t>Vue.js é um framework progressivo que pode ser introduzido gradualmente em um projeto, facilitando a adoção por parte dos desenvolvedores. Criado por Evan You, </a:t>
            </a:r>
            <a:r>
              <a:rPr lang="pt-BR" sz="2400" dirty="0" err="1"/>
              <a:t>Vue</a:t>
            </a:r>
            <a:r>
              <a:rPr lang="pt-BR" sz="2400" dirty="0"/>
              <a:t> é conhecido por sua simplicidade e capacidade de integração com outras bibliotecas ou projetos existentes. Ele fornece uma maneira intuitiva de construir interfaces, com uma arquitetura que separa claramente as responsabilidades entre a lógica e a apresentação. A flexibilidade do Vue.js permite que ele seja utilizado para pequenos </a:t>
            </a:r>
            <a:r>
              <a:rPr lang="pt-BR" sz="2400" dirty="0" err="1"/>
              <a:t>widgets</a:t>
            </a:r>
            <a:r>
              <a:rPr lang="pt-BR" sz="2400" dirty="0"/>
              <a:t> interativos ou para grandes aplicações de uma única página (</a:t>
            </a:r>
            <a:r>
              <a:rPr lang="pt-BR" sz="2400" dirty="0" err="1"/>
              <a:t>SPAs</a:t>
            </a:r>
            <a:r>
              <a:rPr lang="pt-BR" sz="2400" dirty="0"/>
              <a:t>), tornando-o uma escolha versátil para diversos tipos de projetos.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480849" y="839640"/>
            <a:ext cx="8639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 smtClean="0">
                <a:latin typeface="Impact" panose="020B0806030902050204" pitchFamily="34" charset="0"/>
              </a:rPr>
              <a:t>VUE.JS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867" y="11116868"/>
            <a:ext cx="808445" cy="92614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81" y="7941849"/>
            <a:ext cx="8312105" cy="2910853"/>
          </a:xfrm>
          <a:prstGeom prst="rect">
            <a:avLst/>
          </a:prstGeom>
        </p:spPr>
      </p:pic>
      <p:sp>
        <p:nvSpPr>
          <p:cNvPr id="16" name="Retângulo 15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23437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spaço Reservado para Rodapé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14" name="Espaço Reservado para Número de Slide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394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822078"/>
            <a:ext cx="781664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/>
              <a:t>Angular, desenvolvido pelo Google, é um framework completo e robusto ideal para o desenvolvimento de aplicações empresariais de larga escala. Utilizando </a:t>
            </a:r>
            <a:r>
              <a:rPr lang="pt-BR" sz="2400" dirty="0" err="1"/>
              <a:t>TypeScript</a:t>
            </a:r>
            <a:r>
              <a:rPr lang="pt-BR" sz="2400" dirty="0"/>
              <a:t>, Angular oferece uma arquitetura estruturada e ferramentas integradas que facilitam a criação de aplicações complexas e de alto desempenho. </a:t>
            </a:r>
            <a:endParaRPr lang="pt-BR" sz="2400" dirty="0" smtClean="0"/>
          </a:p>
          <a:p>
            <a:pPr indent="450000" algn="just"/>
            <a:r>
              <a:rPr lang="pt-BR" sz="2400" dirty="0" smtClean="0"/>
              <a:t>A </a:t>
            </a:r>
            <a:r>
              <a:rPr lang="pt-BR" sz="2400" dirty="0"/>
              <a:t>abordagem do Angular com MVC (</a:t>
            </a:r>
            <a:r>
              <a:rPr lang="pt-BR" sz="2400" dirty="0" err="1"/>
              <a:t>Model</a:t>
            </a:r>
            <a:r>
              <a:rPr lang="pt-BR" sz="2400" dirty="0"/>
              <a:t>-View-</a:t>
            </a:r>
            <a:r>
              <a:rPr lang="pt-BR" sz="2400" dirty="0" err="1"/>
              <a:t>Controller</a:t>
            </a:r>
            <a:r>
              <a:rPr lang="pt-BR" sz="2400" dirty="0"/>
              <a:t>) ajuda a separar a lógica de negócios da interface do usuário, promovendo um código mais modular e fácil de manter. Além disso, Angular inclui uma série de funcionalidades prontas para uso, como roteamento, formulários reativos e injeção de dependência, o que acelera o desenvolvimento e garante consistência.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480849" y="806736"/>
            <a:ext cx="8639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 smtClean="0">
                <a:latin typeface="Impact" panose="020B0806030902050204" pitchFamily="34" charset="0"/>
              </a:rPr>
              <a:t>ANGULAR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3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867" y="11116868"/>
            <a:ext cx="808445" cy="92614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261" y="7715726"/>
            <a:ext cx="6535655" cy="3236706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23437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1294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-1" y="-12480"/>
            <a:ext cx="9601200" cy="12801600"/>
          </a:xfrm>
          <a:prstGeom prst="rect">
            <a:avLst/>
          </a:prstGeom>
          <a:solidFill>
            <a:srgbClr val="2221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22133"/>
              </a:solidFill>
            </a:endParaRP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892277" y="6388320"/>
            <a:ext cx="78166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Impact" panose="020B0806030902050204" pitchFamily="34" charset="0"/>
              </a:rPr>
              <a:t>A</a:t>
            </a:r>
            <a:r>
              <a:rPr lang="pt-BR" sz="7200" dirty="0">
                <a:solidFill>
                  <a:schemeClr val="bg1"/>
                </a:solidFill>
                <a:latin typeface="Impact" panose="020B0806030902050204" pitchFamily="34" charset="0"/>
              </a:rPr>
              <a:t>GRADECIMENTOS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33158"/>
            <a:ext cx="9601200" cy="96012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A80E993-76DA-56CE-427C-CE1D83BD30C1}"/>
              </a:ext>
            </a:extLst>
          </p:cNvPr>
          <p:cNvSpPr/>
          <p:nvPr/>
        </p:nvSpPr>
        <p:spPr>
          <a:xfrm>
            <a:off x="976944" y="1375778"/>
            <a:ext cx="7731978" cy="106262"/>
          </a:xfrm>
          <a:prstGeom prst="rect">
            <a:avLst/>
          </a:prstGeom>
          <a:gradFill flip="none" rotWithShape="1">
            <a:gsLst>
              <a:gs pos="0">
                <a:srgbClr val="FED876"/>
              </a:gs>
              <a:gs pos="74000">
                <a:srgbClr val="F97C3C"/>
              </a:gs>
              <a:gs pos="83000">
                <a:srgbClr val="BF403A"/>
              </a:gs>
              <a:gs pos="100000">
                <a:srgbClr val="50323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1145660" y="726184"/>
            <a:ext cx="7394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n>
                  <a:solidFill>
                    <a:schemeClr val="accent3"/>
                  </a:solidFill>
                </a:ln>
                <a:solidFill>
                  <a:schemeClr val="bg1"/>
                </a:solidFill>
                <a:latin typeface="Terminator Real NFI" pitchFamily="2" charset="2"/>
              </a:rPr>
              <a:t>OBRIGADO POR LER </a:t>
            </a:r>
            <a:r>
              <a:rPr lang="pt-BR" sz="2400" dirty="0" err="1" smtClean="0">
                <a:ln>
                  <a:solidFill>
                    <a:schemeClr val="accent3"/>
                  </a:solidFill>
                </a:ln>
                <a:solidFill>
                  <a:schemeClr val="bg1"/>
                </a:solidFill>
                <a:latin typeface="Terminator Real NFI" pitchFamily="2" charset="2"/>
              </a:rPr>
              <a:t>ATe</a:t>
            </a:r>
            <a:r>
              <a:rPr lang="pt-BR" sz="2400" dirty="0" smtClean="0">
                <a:ln>
                  <a:solidFill>
                    <a:schemeClr val="accent3"/>
                  </a:solidFill>
                </a:ln>
                <a:solidFill>
                  <a:schemeClr val="bg1"/>
                </a:solidFill>
                <a:latin typeface="Terminator Real NFI" pitchFamily="2" charset="2"/>
              </a:rPr>
              <a:t> AQUI</a:t>
            </a:r>
            <a:endParaRPr lang="pt-BR" sz="2400" dirty="0">
              <a:ln>
                <a:solidFill>
                  <a:schemeClr val="accent3"/>
                </a:solidFill>
              </a:ln>
              <a:solidFill>
                <a:schemeClr val="bg1"/>
              </a:solidFill>
              <a:latin typeface="Terminator Real NFI" pitchFamily="2" charset="2"/>
            </a:endParaRPr>
          </a:p>
        </p:txBody>
      </p:sp>
      <p:sp>
        <p:nvSpPr>
          <p:cNvPr id="1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934610" y="1727785"/>
            <a:ext cx="78166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</a:rPr>
              <a:t>Esse Ebook foi gerado por IA, e diagramado por humano.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O passo a passo se encontra no meu </a:t>
            </a:r>
            <a:r>
              <a:rPr lang="pt-BR" sz="2400" dirty="0" smtClean="0">
                <a:solidFill>
                  <a:schemeClr val="bg1"/>
                </a:solidFill>
              </a:rPr>
              <a:t>GitHub, esse conteúdo foi gerado com fins didáticos de construção, e podem conter erros gerados por uma IA.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300835EE-A170-C4AE-5EE7-9322E1BA6163}"/>
              </a:ext>
            </a:extLst>
          </p:cNvPr>
          <p:cNvSpPr/>
          <p:nvPr/>
        </p:nvSpPr>
        <p:spPr>
          <a:xfrm>
            <a:off x="3230754" y="5201946"/>
            <a:ext cx="3224355" cy="6464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/>
              </a:rPr>
              <a:t>VIEW THE PROJECT ON GIHUB</a:t>
            </a:r>
            <a:endParaRPr lang="pt-BR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" name="Picture 2" descr="GitHub Logos and Usage · GitHub">
            <a:extLst>
              <a:ext uri="{FF2B5EF4-FFF2-40B4-BE49-F238E27FC236}">
                <a16:creationId xmlns:a16="http://schemas.microsoft.com/office/drawing/2014/main" id="{1EF46656-CC8F-7EC9-456E-5D0A6CD02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315" y="3734630"/>
            <a:ext cx="1676570" cy="167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ubtitulo">
            <a:extLst>
              <a:ext uri="{FF2B5EF4-FFF2-40B4-BE49-F238E27FC236}">
                <a16:creationId xmlns:a16="http://schemas.microsoft.com/office/drawing/2014/main" id="{429024B7-8E30-E5DB-74CA-5CCE07B84C5A}"/>
              </a:ext>
            </a:extLst>
          </p:cNvPr>
          <p:cNvSpPr txBox="1"/>
          <p:nvPr/>
        </p:nvSpPr>
        <p:spPr>
          <a:xfrm>
            <a:off x="2766213" y="12228727"/>
            <a:ext cx="4080899" cy="376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  <a:latin typeface="Terminator Real NFI" pitchFamily="2" charset="2"/>
              </a:rPr>
              <a:t>Gabriel </a:t>
            </a:r>
            <a:r>
              <a:rPr lang="pt-BR" dirty="0" err="1" smtClean="0">
                <a:solidFill>
                  <a:schemeClr val="bg1"/>
                </a:solidFill>
                <a:latin typeface="Terminator Real NFI" pitchFamily="2" charset="2"/>
              </a:rPr>
              <a:t>andrade</a:t>
            </a:r>
            <a:endParaRPr lang="pt-BR" dirty="0">
              <a:solidFill>
                <a:schemeClr val="bg1"/>
              </a:solidFill>
              <a:latin typeface="Terminator Real NFI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9095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999059"/>
            <a:ext cx="781664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/>
              <a:t>JavaScript é a linguagem de programação que dá vida às páginas web. Enquanto HTML define a estrutura e CSS cuida da apresentação, é o JavaScript que permite a interatividade, tornando as páginas web dinâmicas e responsivas às ações dos usuários</a:t>
            </a:r>
            <a:r>
              <a:rPr lang="pt-BR" sz="2400" dirty="0" smtClean="0"/>
              <a:t>.</a:t>
            </a:r>
          </a:p>
          <a:p>
            <a:pPr indent="450000" algn="just"/>
            <a:r>
              <a:rPr lang="pt-BR" sz="2400" dirty="0" smtClean="0"/>
              <a:t>É uma </a:t>
            </a:r>
            <a:r>
              <a:rPr lang="pt-BR" sz="2400" dirty="0"/>
              <a:t>linguagem de programação de alto nível, frequentemente chamada de "linguagem de </a:t>
            </a:r>
            <a:r>
              <a:rPr lang="pt-BR" sz="2400" dirty="0" err="1"/>
              <a:t>scripting</a:t>
            </a:r>
            <a:r>
              <a:rPr lang="pt-BR" sz="2400" dirty="0"/>
              <a:t>" porque foi originalmente projetada para pequenos scripts que rodavam em navegadores. Hoje, seu uso se expandiu, e é uma das principais linguagens para desenvolvimento web, tanto no front-</a:t>
            </a:r>
            <a:r>
              <a:rPr lang="pt-BR" sz="2400" dirty="0" err="1"/>
              <a:t>end</a:t>
            </a:r>
            <a:r>
              <a:rPr lang="pt-BR" sz="2400" dirty="0"/>
              <a:t> quanto no </a:t>
            </a:r>
            <a:r>
              <a:rPr lang="pt-BR" sz="2400" dirty="0" err="1"/>
              <a:t>back</a:t>
            </a:r>
            <a:r>
              <a:rPr lang="pt-BR" sz="2400" dirty="0"/>
              <a:t>-end.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378373" y="777781"/>
            <a:ext cx="95814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INTRODUÇÃO AO JAVASCRIPT NO FRONT-END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4" name="subtitulo_componente">
            <a:extLst>
              <a:ext uri="{FF2B5EF4-FFF2-40B4-BE49-F238E27FC236}">
                <a16:creationId xmlns:a16="http://schemas.microsoft.com/office/drawing/2014/main" id="{25CCF5E4-57B1-4237-190B-AC69C1A6536B}"/>
              </a:ext>
            </a:extLst>
          </p:cNvPr>
          <p:cNvSpPr txBox="1"/>
          <p:nvPr/>
        </p:nvSpPr>
        <p:spPr>
          <a:xfrm>
            <a:off x="504497" y="1961917"/>
            <a:ext cx="8607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latin typeface="Impact" panose="020B0806030902050204" pitchFamily="34" charset="0"/>
              </a:rPr>
              <a:t>ENTENDA MAIS SOBRE JAVASCRIPT E A SUA IMPORTÂNCIA</a:t>
            </a:r>
            <a:endParaRPr lang="pt-BR" sz="28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23437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20"/>
          <a:stretch/>
        </p:blipFill>
        <p:spPr>
          <a:xfrm>
            <a:off x="2599957" y="8154824"/>
            <a:ext cx="4401285" cy="3931843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14" name="Espaço Reservado para Número de Slide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400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857170"/>
            <a:ext cx="781664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/>
              <a:t>No contexto do desenvolvimento front-</a:t>
            </a:r>
            <a:r>
              <a:rPr lang="pt-BR" sz="2400" dirty="0" err="1"/>
              <a:t>end</a:t>
            </a:r>
            <a:r>
              <a:rPr lang="pt-BR" sz="2400" dirty="0"/>
              <a:t>, JavaScript é essencial por várias razões</a:t>
            </a:r>
            <a:r>
              <a:rPr lang="pt-BR" sz="2400" dirty="0" smtClean="0"/>
              <a:t>:</a:t>
            </a:r>
            <a:endParaRPr lang="pt-BR" sz="24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pt-BR" sz="2400" dirty="0"/>
              <a:t>    Interatividade: JavaScript permite que as páginas web respondam a eventos do usuário como cliques, movimentos do mouse e teclas pressionadas.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pt-BR" sz="2400" dirty="0"/>
              <a:t>    Manipulação do DOM: JavaScript pode alterar a estrutura e o conteúdo de uma página após ela ser carregada, permitindo atualizações dinâmicas.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pt-BR" sz="2400" dirty="0"/>
              <a:t>    Comunicação Assíncrona: Com AJAX e </a:t>
            </a:r>
            <a:r>
              <a:rPr lang="pt-BR" sz="2400" dirty="0" err="1"/>
              <a:t>APIs</a:t>
            </a:r>
            <a:r>
              <a:rPr lang="pt-BR" sz="2400" dirty="0"/>
              <a:t> modernas como </a:t>
            </a:r>
            <a:r>
              <a:rPr lang="pt-BR" sz="2400" dirty="0" err="1"/>
              <a:t>Fetch</a:t>
            </a:r>
            <a:r>
              <a:rPr lang="pt-BR" sz="2400" dirty="0"/>
              <a:t>, JavaScript pode carregar dados de servidores sem precisar recarregar a página inteira.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pt-BR" sz="2400" dirty="0"/>
              <a:t>    Animações e Efeitos: JavaScript pode criar animações complexas e efeitos visuais, melhorando a experiência do usuário.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234373" y="753641"/>
            <a:ext cx="95814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A IMPORTÂNCIA DO JAVASCRIPT NO FRONT-END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15554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20"/>
          <a:stretch/>
        </p:blipFill>
        <p:spPr>
          <a:xfrm>
            <a:off x="2599957" y="8154824"/>
            <a:ext cx="4401285" cy="3931843"/>
          </a:xfrm>
          <a:prstGeom prst="rect">
            <a:avLst/>
          </a:prstGeom>
        </p:spPr>
      </p:pic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015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-1" y="0"/>
            <a:ext cx="9601200" cy="12801600"/>
          </a:xfrm>
          <a:prstGeom prst="rect">
            <a:avLst/>
          </a:prstGeom>
          <a:solidFill>
            <a:srgbClr val="4D5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D5363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0400"/>
            <a:ext cx="9601200" cy="9601200"/>
          </a:xfrm>
          <a:prstGeom prst="rect">
            <a:avLst/>
          </a:prstGeom>
        </p:spPr>
      </p:pic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892277" y="6004859"/>
            <a:ext cx="78166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</a:rPr>
              <a:t>Manipulação do DOM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0E49EEBC-3AEF-FA23-4067-E0866590C14C}"/>
              </a:ext>
            </a:extLst>
          </p:cNvPr>
          <p:cNvSpPr txBox="1"/>
          <p:nvPr/>
        </p:nvSpPr>
        <p:spPr>
          <a:xfrm>
            <a:off x="807610" y="2133601"/>
            <a:ext cx="7816645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b="1" dirty="0">
                <a:ln>
                  <a:solidFill>
                    <a:srgbClr val="AC1828"/>
                  </a:solidFill>
                </a:ln>
                <a:solidFill>
                  <a:srgbClr val="AC182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rminator Real NFI" pitchFamily="2" charset="2"/>
              </a:rPr>
              <a:t>01</a:t>
            </a:r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A8281A8C-F51B-8070-EE7F-AC4CBC315387}"/>
              </a:ext>
            </a:extLst>
          </p:cNvPr>
          <p:cNvSpPr txBox="1"/>
          <p:nvPr/>
        </p:nvSpPr>
        <p:spPr>
          <a:xfrm>
            <a:off x="870768" y="9340866"/>
            <a:ext cx="78166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Explore como acessar e modificar elementos HTML com JavaScript para criar experiências dinâmicas e responsivas. Domine a manipulação do DOM para tornar suas páginas mais </a:t>
            </a:r>
            <a:r>
              <a:rPr lang="pt-BR" sz="2400" dirty="0" smtClean="0">
                <a:solidFill>
                  <a:schemeClr val="bg1"/>
                </a:solidFill>
              </a:rPr>
              <a:t>interativas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6768" y="4991434"/>
            <a:ext cx="108000" cy="792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851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822078"/>
            <a:ext cx="78166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/>
              <a:t>O DOM </a:t>
            </a:r>
            <a:r>
              <a:rPr lang="pt-BR" sz="2400" dirty="0" smtClean="0"/>
              <a:t>(</a:t>
            </a:r>
            <a:r>
              <a:rPr lang="pt-BR" sz="2400" dirty="0" err="1" smtClean="0"/>
              <a:t>Document</a:t>
            </a:r>
            <a:r>
              <a:rPr lang="pt-BR" sz="2400" dirty="0" smtClean="0"/>
              <a:t> </a:t>
            </a:r>
            <a:r>
              <a:rPr lang="pt-BR" sz="2400" dirty="0" err="1" smtClean="0"/>
              <a:t>Object</a:t>
            </a:r>
            <a:r>
              <a:rPr lang="pt-BR" sz="2400" dirty="0" smtClean="0"/>
              <a:t> </a:t>
            </a:r>
            <a:r>
              <a:rPr lang="pt-BR" sz="2400" dirty="0" err="1" smtClean="0"/>
              <a:t>Model</a:t>
            </a:r>
            <a:r>
              <a:rPr lang="pt-BR" sz="2400" dirty="0" smtClean="0"/>
              <a:t>) é </a:t>
            </a:r>
            <a:r>
              <a:rPr lang="pt-BR" sz="2400" dirty="0"/>
              <a:t>a representação em árvore da estrutura de um documento HTML. Com JavaScript, podemos acessar e manipular elementos do DOM para alterar conteúdo, estilo e comportamento das páginas web. </a:t>
            </a:r>
            <a:r>
              <a:rPr lang="pt-BR" sz="2400" dirty="0" smtClean="0"/>
              <a:t>	Vejamos </a:t>
            </a:r>
            <a:r>
              <a:rPr lang="pt-BR" sz="2400" dirty="0"/>
              <a:t>um exemplo simples: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2512480" y="832096"/>
            <a:ext cx="7816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MANIPULAÇÃO DO DOM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62385"/>
            <a:ext cx="9601200" cy="3600450"/>
          </a:xfrm>
          <a:prstGeom prst="rect">
            <a:avLst/>
          </a:prstGeom>
        </p:spPr>
      </p:pic>
      <p:pic>
        <p:nvPicPr>
          <p:cNvPr id="22" name="Imagem 21"/>
          <p:cNvPicPr>
            <a:picLocks noChangeAspect="1"/>
          </p:cNvPicPr>
          <p:nvPr/>
        </p:nvPicPr>
        <p:blipFill>
          <a:blip r:embed="rId4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867" y="11116868"/>
            <a:ext cx="808445" cy="926149"/>
          </a:xfrm>
          <a:prstGeom prst="rect">
            <a:avLst/>
          </a:prstGeom>
        </p:spPr>
      </p:pic>
      <p:sp>
        <p:nvSpPr>
          <p:cNvPr id="24" name="Retângulo 23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23437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Rodapé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16" name="Espaço Reservado para Número de Slide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669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-1" y="0"/>
            <a:ext cx="9601200" cy="12801600"/>
          </a:xfrm>
          <a:prstGeom prst="rect">
            <a:avLst/>
          </a:prstGeom>
          <a:solidFill>
            <a:srgbClr val="4D5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D5363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0400"/>
            <a:ext cx="9601200" cy="9601200"/>
          </a:xfrm>
          <a:prstGeom prst="rect">
            <a:avLst/>
          </a:prstGeom>
        </p:spPr>
      </p:pic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42334" y="6004859"/>
            <a:ext cx="960119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</a:rPr>
              <a:t>Eventos e Interação do Usuário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0E49EEBC-3AEF-FA23-4067-E0866590C14C}"/>
              </a:ext>
            </a:extLst>
          </p:cNvPr>
          <p:cNvSpPr txBox="1"/>
          <p:nvPr/>
        </p:nvSpPr>
        <p:spPr>
          <a:xfrm>
            <a:off x="807610" y="2133601"/>
            <a:ext cx="7816645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b="1" dirty="0" smtClean="0">
                <a:ln>
                  <a:solidFill>
                    <a:srgbClr val="AC1828"/>
                  </a:solidFill>
                </a:ln>
                <a:solidFill>
                  <a:srgbClr val="AC182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rminator Real NFI" pitchFamily="2" charset="2"/>
              </a:rPr>
              <a:t>02</a:t>
            </a:r>
            <a:endParaRPr lang="pt-BR" sz="28700" b="1" dirty="0">
              <a:ln>
                <a:solidFill>
                  <a:srgbClr val="AC1828"/>
                </a:solidFill>
              </a:ln>
              <a:solidFill>
                <a:srgbClr val="AC182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rminator Real NFI" pitchFamily="2" charset="2"/>
            </a:endParaRPr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A8281A8C-F51B-8070-EE7F-AC4CBC315387}"/>
              </a:ext>
            </a:extLst>
          </p:cNvPr>
          <p:cNvSpPr txBox="1"/>
          <p:nvPr/>
        </p:nvSpPr>
        <p:spPr>
          <a:xfrm>
            <a:off x="870768" y="9340866"/>
            <a:ext cx="78166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Entenda como JavaScript pode responder a eventos do usuário, como cliques e teclas pressionadas, para criar interações envolventes. Aprenda a capturar e gerenciar eventos para melhorar a usabilidade das suas </a:t>
            </a:r>
            <a:r>
              <a:rPr lang="pt-BR" sz="2400" dirty="0" smtClean="0">
                <a:solidFill>
                  <a:schemeClr val="bg1"/>
                </a:solidFill>
              </a:rPr>
              <a:t>aplicações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6768" y="4991434"/>
            <a:ext cx="108000" cy="792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680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822078"/>
            <a:ext cx="78166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/>
              <a:t>JavaScript permite responder a eventos do usuário, como cliques, teclas pressionadas e movimentos do mouse. Essa interatividade é essencial para criar experiências web envolventes. </a:t>
            </a:r>
            <a:endParaRPr lang="pt-BR" sz="2400" dirty="0" smtClean="0"/>
          </a:p>
          <a:p>
            <a:pPr indent="450000" algn="just"/>
            <a:r>
              <a:rPr lang="pt-BR" sz="2400" dirty="0" smtClean="0"/>
              <a:t>Aqui </a:t>
            </a:r>
            <a:r>
              <a:rPr lang="pt-BR" sz="2400" dirty="0"/>
              <a:t>está um exemplo de como lidar com o evento de clique em um botão: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1408371" y="832096"/>
            <a:ext cx="7816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EVENTOS E INTERAÇÃO DO USUÁRIO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84" y="7889633"/>
            <a:ext cx="8848832" cy="1508936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5435"/>
            <a:ext cx="9601200" cy="1637233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5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867" y="11116868"/>
            <a:ext cx="808445" cy="926149"/>
          </a:xfrm>
          <a:prstGeom prst="rect">
            <a:avLst/>
          </a:prstGeom>
        </p:spPr>
      </p:pic>
      <p:sp>
        <p:nvSpPr>
          <p:cNvPr id="17" name="Retângulo 16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23437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25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-1" y="0"/>
            <a:ext cx="9601200" cy="12801600"/>
          </a:xfrm>
          <a:prstGeom prst="rect">
            <a:avLst/>
          </a:prstGeom>
          <a:solidFill>
            <a:srgbClr val="4D5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D5363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0400"/>
            <a:ext cx="9601200" cy="9601200"/>
          </a:xfrm>
          <a:prstGeom prst="rect">
            <a:avLst/>
          </a:prstGeom>
        </p:spPr>
      </p:pic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976943" y="6004859"/>
            <a:ext cx="78166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</a:rPr>
              <a:t>Manipulação de Estilos CSS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0E49EEBC-3AEF-FA23-4067-E0866590C14C}"/>
              </a:ext>
            </a:extLst>
          </p:cNvPr>
          <p:cNvSpPr txBox="1"/>
          <p:nvPr/>
        </p:nvSpPr>
        <p:spPr>
          <a:xfrm>
            <a:off x="650309" y="2133601"/>
            <a:ext cx="8257562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200" b="1" dirty="0" smtClean="0">
                <a:ln>
                  <a:solidFill>
                    <a:srgbClr val="AC1828"/>
                  </a:solidFill>
                </a:ln>
                <a:solidFill>
                  <a:srgbClr val="AC182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rminator Real NFI" pitchFamily="2" charset="2"/>
              </a:rPr>
              <a:t>03</a:t>
            </a:r>
            <a:endParaRPr lang="pt-BR" sz="28200" b="1" dirty="0">
              <a:ln>
                <a:solidFill>
                  <a:srgbClr val="AC1828"/>
                </a:solidFill>
              </a:ln>
              <a:solidFill>
                <a:srgbClr val="AC182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rminator Real NFI" pitchFamily="2" charset="2"/>
            </a:endParaRPr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A8281A8C-F51B-8070-EE7F-AC4CBC315387}"/>
              </a:ext>
            </a:extLst>
          </p:cNvPr>
          <p:cNvSpPr txBox="1"/>
          <p:nvPr/>
        </p:nvSpPr>
        <p:spPr>
          <a:xfrm>
            <a:off x="870768" y="9340866"/>
            <a:ext cx="78166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Aprenda a usar JavaScript para alterar estilos CSS dinamicamente, criando animações e ajustando a aparência dos elementos em tempo real. Descubra como melhorar a estética e a experiência do usuário com simples scripts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6768" y="4991434"/>
            <a:ext cx="108000" cy="792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016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510" y="-9601200"/>
            <a:ext cx="9601200" cy="9601200"/>
          </a:xfrm>
          <a:prstGeom prst="rect">
            <a:avLst/>
          </a:prstGeom>
          <a:ln>
            <a:noFill/>
          </a:ln>
          <a:effectLst>
            <a:reflection blurRad="6350" stA="52000" endA="300" endPos="44000" dir="5400000" sy="-100000" algn="bl" rotWithShape="0"/>
          </a:effectLst>
        </p:spPr>
      </p:pic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70768" y="2822078"/>
            <a:ext cx="78166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pt-BR" sz="2400" dirty="0"/>
              <a:t>Com JavaScript, podemos modificar estilos CSS dinamicamente para criar animações, alterar a aparência de elementos e responder a eventos. </a:t>
            </a:r>
            <a:endParaRPr lang="pt-BR" sz="2400" dirty="0" smtClean="0"/>
          </a:p>
          <a:p>
            <a:pPr indent="450000" algn="just"/>
            <a:r>
              <a:rPr lang="pt-BR" sz="2400" dirty="0"/>
              <a:t>Neste exemplo, ao clicar em um botão, a cor de fundo e o tamanho da fonte de um parágrafo serão alterados.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1784555" y="832096"/>
            <a:ext cx="7816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MANIPULAÇÃO DE ESTILOS CSS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822" y="6559766"/>
            <a:ext cx="9762843" cy="2378281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00" y="4808233"/>
            <a:ext cx="9092574" cy="221500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 cstate="hq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867" y="11116868"/>
            <a:ext cx="808445" cy="92614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00" y="8877011"/>
            <a:ext cx="8941118" cy="2146727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>
            <a:off x="234373" y="-142436"/>
            <a:ext cx="144000" cy="1512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F3548456-7C95-80DE-D379-01E177977A3D}"/>
              </a:ext>
            </a:extLst>
          </p:cNvPr>
          <p:cNvSpPr/>
          <p:nvPr/>
        </p:nvSpPr>
        <p:spPr bwMode="invGray">
          <a:xfrm rot="5400000" flipH="1">
            <a:off x="4770090" y="-1679692"/>
            <a:ext cx="18000" cy="7200000"/>
          </a:xfrm>
          <a:prstGeom prst="rect">
            <a:avLst/>
          </a:prstGeom>
          <a:gradFill flip="none" rotWithShape="1">
            <a:gsLst>
              <a:gs pos="0">
                <a:srgbClr val="AC1828"/>
              </a:gs>
              <a:gs pos="66000">
                <a:srgbClr val="BF403A"/>
              </a:gs>
              <a:gs pos="100000">
                <a:srgbClr val="F97C3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JAVASCRIPT TERMINATOR - GABRIEL ANDRADE</a:t>
            </a: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109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5551</TotalTime>
  <Words>1106</Words>
  <PresentationFormat>Papel A3 (297 x 420 mm)</PresentationFormat>
  <Paragraphs>83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Impact</vt:lpstr>
      <vt:lpstr>Terminator Real NFI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Terminator</dc:title>
  <dc:creator>Gabriel Andrade</dc:creator>
  <dcterms:created xsi:type="dcterms:W3CDTF">2023-06-15T14:34:16Z</dcterms:created>
  <dcterms:modified xsi:type="dcterms:W3CDTF">2024-05-22T04:00:54Z</dcterms:modified>
</cp:coreProperties>
</file>

<file path=docProps/thumbnail.jpeg>
</file>